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9" r:id="rId5"/>
    <p:sldId id="268" r:id="rId6"/>
    <p:sldId id="273" r:id="rId7"/>
    <p:sldId id="275" r:id="rId8"/>
    <p:sldId id="276" r:id="rId9"/>
    <p:sldId id="281" r:id="rId10"/>
    <p:sldId id="28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FFCC"/>
    <a:srgbClr val="DDD566"/>
    <a:srgbClr val="F5AC66"/>
    <a:srgbClr val="81B2F3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8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DE86A-F950-477F-93DC-EE5A3FA64261}" type="datetimeFigureOut">
              <a:rPr lang="ru-RU" smtClean="0"/>
              <a:pPr/>
              <a:t>22.06.2015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4250D-AB43-4201-9623-A633618C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  <p:sndAc>
      <p:stSnd>
        <p:snd r:embed="rId13" name="camera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1.wav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548680"/>
            <a:ext cx="7772400" cy="266429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Plain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 Формирование  первоначальных основ безопасности жизнедеятельности у детей дошкольного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возраста»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3372" y="5500702"/>
            <a:ext cx="4820547" cy="8803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t-RU" b="1" dirty="0" smtClean="0">
                <a:solidFill>
                  <a:srgbClr val="00B050"/>
                </a:solidFill>
              </a:rPr>
              <a:t>Кудашевский детский сад “Родничок”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Магалимова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Ильсияр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Акрамовна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endParaRPr lang="ru-RU" b="1" dirty="0" smtClean="0">
              <a:solidFill>
                <a:srgbClr val="00B050"/>
              </a:solidFill>
            </a:endParaRPr>
          </a:p>
        </p:txBody>
      </p:sp>
      <p:pic>
        <p:nvPicPr>
          <p:cNvPr id="2057" name="Picture 9" descr="http://sc35lip.ucoz.ru/_nw/1/2548958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57562"/>
            <a:ext cx="4824536" cy="381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  <p:sndAc>
          <p:stSnd>
            <p:snd r:embed="rId5" name="camera.wav"/>
          </p:stSnd>
        </p:sndAc>
      </p:transition>
    </mc:Choice>
    <mc:Fallback>
      <p:transition spd="slow">
        <p:dissolv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500042"/>
            <a:ext cx="1911725" cy="220887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27" name="Picture 3" descr="C:\Users\Администратор\Desktop\ФОТОГРАФИИ,ВИДЕО\занятие пдд ФОТО\DSC0769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904656" cy="453650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87824" y="518841"/>
            <a:ext cx="5184576" cy="14773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b="1" dirty="0" smtClean="0">
                <a:solidFill>
                  <a:srgbClr val="00B050"/>
                </a:solidFill>
                <a:latin typeface="Arial"/>
                <a:ea typeface="Times New Roman"/>
              </a:rPr>
              <a:t>     ЗНАНИЯ </a:t>
            </a:r>
            <a:r>
              <a:rPr lang="ru-RU" b="1" dirty="0" smtClean="0">
                <a:solidFill>
                  <a:srgbClr val="FF0000"/>
                </a:solidFill>
                <a:latin typeface="Arial"/>
                <a:ea typeface="Times New Roman"/>
              </a:rPr>
              <a:t>«ДОРОЖНОЙ ГРАМОТЫ» </a:t>
            </a:r>
            <a:r>
              <a:rPr lang="ru-RU" b="1" dirty="0" smtClean="0">
                <a:solidFill>
                  <a:srgbClr val="00B050"/>
                </a:solidFill>
                <a:latin typeface="Arial"/>
                <a:ea typeface="Times New Roman"/>
              </a:rPr>
              <a:t>ПРИОБРЕТЁННЫЕ В ДЕТСКОМ САДУ, ПОМОГУТ БУДУЩИМ ШКОЛЬНИКАМ СТАТЬ БОЛЕЕ ДИСЦИПЛИНИРОВАННЫМИ И САМОСТОЯТЕЛЬНЫМИ.</a:t>
            </a:r>
            <a:endParaRPr lang="ru-RU" b="1" dirty="0">
              <a:solidFill>
                <a:srgbClr val="00B050"/>
              </a:solidFill>
              <a:effectLst/>
              <a:latin typeface="Times New Roman"/>
              <a:ea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  <p:sndAc>
          <p:stSnd>
            <p:snd r:embed="rId6" name="camera.wav"/>
          </p:stSnd>
        </p:sndAc>
      </p:transition>
    </mc:Choice>
    <mc:Fallback>
      <p:transition spd="slow">
        <p:fad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5962414" cy="609788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5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  <a:buFont typeface="Wingdings" panose="05000000000000000000" pitchFamily="2" charset="2"/>
              <a:buChar char="v"/>
            </a:pPr>
            <a:r>
              <a:rPr lang="ru-RU" sz="3400" b="1" dirty="0" smtClean="0">
                <a:solidFill>
                  <a:schemeClr val="accent4">
                    <a:lumMod val="75000"/>
                  </a:schemeClr>
                </a:solidFill>
                <a:latin typeface="Arial"/>
                <a:ea typeface="Times New Roman"/>
              </a:rPr>
              <a:t> </a:t>
            </a:r>
            <a:r>
              <a:rPr lang="ru-RU" sz="3400" b="1" dirty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обучение детей безопасному поведению на автомобильных дорогах</a:t>
            </a:r>
          </a:p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  <a:buFont typeface="Wingdings" panose="05000000000000000000" pitchFamily="2" charset="2"/>
              <a:buChar char="v"/>
            </a:pPr>
            <a:r>
              <a:rPr lang="ru-RU" sz="3400" b="1" dirty="0" smtClean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3400" b="1" dirty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формирование у детей навыков и умений, наблюдения за дорожной обстановкой и предвидения опасных ситуаций, умение обходить их</a:t>
            </a:r>
          </a:p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  <a:buFont typeface="Wingdings" panose="05000000000000000000" pitchFamily="2" charset="2"/>
              <a:buChar char="v"/>
            </a:pPr>
            <a:r>
              <a:rPr lang="ru-RU" sz="3400" b="1" dirty="0" smtClean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воспитание </a:t>
            </a:r>
            <a:r>
              <a:rPr lang="ru-RU" sz="3400" b="1" dirty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дисциплинированности и сознательного выполнения правил дорожного движения, культуры поведения в дорожно-транспортном процессе</a:t>
            </a:r>
          </a:p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  <a:buFont typeface="Wingdings" panose="05000000000000000000" pitchFamily="2" charset="2"/>
              <a:buChar char="v"/>
            </a:pPr>
            <a:r>
              <a:rPr lang="ru-RU" sz="3400" b="1" dirty="0" smtClean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обогатить </a:t>
            </a:r>
            <a:r>
              <a:rPr lang="ru-RU" sz="3400" b="1" dirty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представление детей о здоровье</a:t>
            </a:r>
          </a:p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  <a:buFont typeface="Wingdings" panose="05000000000000000000" pitchFamily="2" charset="2"/>
              <a:buChar char="v"/>
            </a:pPr>
            <a:r>
              <a:rPr lang="ru-RU" sz="3400" b="1" dirty="0" smtClean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расширять </a:t>
            </a:r>
            <a:r>
              <a:rPr lang="ru-RU" sz="3400" b="1" dirty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словарный запас детей по дорожной лексике</a:t>
            </a:r>
          </a:p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  <a:buFont typeface="Wingdings" panose="05000000000000000000" pitchFamily="2" charset="2"/>
              <a:buChar char="v"/>
            </a:pPr>
            <a:r>
              <a:rPr lang="ru-RU" sz="3400" b="1" dirty="0" smtClean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активировать </a:t>
            </a:r>
            <a:r>
              <a:rPr lang="ru-RU" sz="3400" b="1" dirty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работу по пропаганде правил дорожного движения и безопасного образа жизни среди родителей</a:t>
            </a: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www.chitalnya.ru/upload2/417/68ac93f980dbbe3aa282177502f9fca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4290"/>
            <a:ext cx="2448272" cy="61500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1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720080"/>
          </a:xfrm>
          <a:noFill/>
          <a:effectLst>
            <a:outerShdw blurRad="50800" dist="50800" dir="5400000" algn="ctr" rotWithShape="0">
              <a:srgbClr val="00B0F0"/>
            </a:outerShdw>
          </a:effectLst>
        </p:spPr>
        <p:txBody>
          <a:bodyPr>
            <a:noAutofit/>
          </a:bodyPr>
          <a:lstStyle/>
          <a:p>
            <a:r>
              <a:rPr lang="ru-RU" sz="1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Н.А.Островский</a:t>
            </a: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376065"/>
            <a:ext cx="8229600" cy="47091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 algn="ctr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Самое дорогое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человека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это жизнь» </a:t>
            </a:r>
            <a:endParaRPr lang="ru-RU" sz="37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ru-RU" sz="3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жизнь ребенка вдвойне дорога , потому что он еще только делает первые шаги в сложном мире, постигая день за днем все изгибы  и превратности нашего бытия. И от того, донесем ли мы, взрослые , до сознания ребенка необходимые знания о безопасности, будет зависеть его жизнь</a:t>
            </a: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Администратор\Desktop\ФОТОГРАФИИ,ВИДЕО\ПДД фото транспорт төрләре\2015-01-26 10.37.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01865">
            <a:off x="331298" y="3431698"/>
            <a:ext cx="4536504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28" name="Picture 4" descr="C:\Users\Администратор\Desktop\ФОТОГРАФИИ,ВИДЕО\занятие пдд ФОТО\DSC076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58272">
            <a:off x="4849091" y="3480140"/>
            <a:ext cx="4221840" cy="33678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  <p:sndAc>
          <p:stSnd>
            <p:snd r:embed="rId6" name="camera.wav"/>
          </p:stSnd>
        </p:sndAc>
      </p:transition>
    </mc:Choice>
    <mc:Fallback>
      <p:transition spd="slow">
        <p:checker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Предметно-развивающая среда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дминистратор\Desktop\ФОТО ПДД УГОЛОК\2015-06-18 06.38.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97484">
            <a:off x="498286" y="1452315"/>
            <a:ext cx="3552556" cy="267150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дминистратор\Desktop\ФОТОГРАФИИ,ВИДЕО\пдд\P10111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60195">
            <a:off x="4833169" y="1509540"/>
            <a:ext cx="3968148" cy="26195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Администратор\Desktop\ФОТОГРАФИИ,ВИДЕО\пдд\P1011103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1836" y="4061337"/>
            <a:ext cx="3737596" cy="268003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  <p:sndAc>
          <p:stSnd>
            <p:snd r:embed="rId7" name="camera.wav"/>
          </p:stSnd>
        </p:sndAc>
      </p:transition>
    </mc:Choice>
    <mc:Fallback>
      <p:transition spd="slow">
        <p:circl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7" y="285729"/>
            <a:ext cx="8429684" cy="30469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Известно, что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привычки, закрепленные в детстве, остаются на всю жизнь, поэтому одной из важных проблем,  на сегодняшний день, в обеспечении безопасности дорожного движения является профилактика детского дорожно-транспортного травматизма в дошкольных учреждениях.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pic>
        <p:nvPicPr>
          <p:cNvPr id="5122" name="Picture 2" descr="C:\Users\Администратор\Desktop\ФОТОГРАФИИ,ВИДЕО\занятие пдд ФОТО\DSC076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49095">
            <a:off x="194176" y="2759190"/>
            <a:ext cx="4318321" cy="3252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дминистратор\Desktop\ФОТОГРАФИИ,ВИДЕО\занятие пдд ФОТО\DSC076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74205">
            <a:off x="4805986" y="2671814"/>
            <a:ext cx="3952447" cy="32768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  <p:sndAc>
          <p:stSnd>
            <p:snd r:embed="rId6" name="camera.wav"/>
          </p:stSnd>
        </p:sndAc>
      </p:transition>
    </mc:Choice>
    <mc:Fallback>
      <p:transition spd="slow">
        <p:blinds dir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9"/>
            <a:ext cx="8229600" cy="5483245"/>
          </a:xfrm>
        </p:spPr>
        <p:txBody>
          <a:bodyPr>
            <a:normAutofit/>
          </a:bodyPr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27883" y="4062893"/>
            <a:ext cx="4467723" cy="25801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b="1" i="1" dirty="0">
                <a:solidFill>
                  <a:srgbClr val="C00000"/>
                </a:solidFill>
                <a:ea typeface="Times New Roman"/>
                <a:cs typeface="Times New Roman" panose="02020603050405020304" pitchFamily="18" charset="0"/>
              </a:rPr>
              <a:t>Встал малыш на ноги – он уже пешеход.</a:t>
            </a:r>
            <a:endParaRPr lang="ru-RU" sz="2800" b="1" i="1" dirty="0">
              <a:solidFill>
                <a:srgbClr val="C00000"/>
              </a:solidFill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b="1" i="1" dirty="0">
                <a:solidFill>
                  <a:srgbClr val="FFC000"/>
                </a:solidFill>
                <a:ea typeface="Times New Roman"/>
                <a:cs typeface="Times New Roman" panose="02020603050405020304" pitchFamily="18" charset="0"/>
              </a:rPr>
              <a:t>Сел ребенок на велосипед – он уже водитель.</a:t>
            </a:r>
            <a:endParaRPr lang="ru-RU" sz="2800" b="1" i="1" dirty="0">
              <a:solidFill>
                <a:srgbClr val="FFC000"/>
              </a:solidFill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b="1" i="1" dirty="0">
                <a:solidFill>
                  <a:srgbClr val="00B050"/>
                </a:solidFill>
                <a:ea typeface="Times New Roman"/>
                <a:cs typeface="Times New Roman" panose="02020603050405020304" pitchFamily="18" charset="0"/>
              </a:rPr>
              <a:t>Поехал в автобусе – он уже пассажир.</a:t>
            </a:r>
            <a:endParaRPr lang="ru-RU" sz="2800" b="1" i="1" dirty="0">
              <a:solidFill>
                <a:srgbClr val="00B050"/>
              </a:solidFill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800" b="1" i="1" dirty="0">
                <a:solidFill>
                  <a:srgbClr val="C00000"/>
                </a:solidFill>
                <a:ea typeface="Times New Roman"/>
                <a:cs typeface="Times New Roman" panose="02020603050405020304" pitchFamily="18" charset="0"/>
              </a:rPr>
              <a:t>И везде его подстерегает опасность</a:t>
            </a:r>
            <a:endParaRPr lang="ru-RU" sz="2800" b="1" i="1" dirty="0">
              <a:solidFill>
                <a:srgbClr val="C00000"/>
              </a:solidFill>
              <a:effectLst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Администратор\Desktop\ФОТОГРАФИИ,ВИДЕО\ПДД фото транспорт төрләре\2015-01-26 10.34.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2905" y="348364"/>
            <a:ext cx="4169999" cy="3429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1977" y="1231867"/>
            <a:ext cx="4295906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/>
                <a:ea typeface="Times New Roman"/>
              </a:rPr>
              <a:t>«На улице — не в комнате, о том ребята помните»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Администратор\Desktop\ФОТОГРАФИИ,ВИДЕО\занятие пдд ФОТО\DSC076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523" y="2924944"/>
            <a:ext cx="4226435" cy="35283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  <p:sndAc>
          <p:stSnd>
            <p:snd r:embed="rId6" name="camera.wav"/>
          </p:stSnd>
        </p:sndAc>
      </p:transition>
    </mc:Choice>
    <mc:Fallback>
      <p:transition spd="slow">
        <p:fad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Администратор\Desktop\ФОТОГРАФИИ,ВИДЕО\занятие пдд ФОТО\DSC076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59781">
            <a:off x="280320" y="308848"/>
            <a:ext cx="4176464" cy="31683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3" name="Picture 5" descr="C:\Users\Администратор\Desktop\ФОТОГРАФИИ,ВИДЕО\занятие пдд ФОТО\DSC076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92891">
            <a:off x="4416287" y="3173844"/>
            <a:ext cx="4253568" cy="32454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692661">
            <a:off x="4619107" y="903288"/>
            <a:ext cx="4378582" cy="11387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400" b="1" dirty="0" smtClean="0">
                <a:solidFill>
                  <a:srgbClr val="002060"/>
                </a:solidFill>
              </a:rPr>
              <a:t>Путешествие в страну 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         </a:t>
            </a:r>
            <a:r>
              <a:rPr lang="ru-RU" sz="3400" b="1" dirty="0" err="1" smtClean="0">
                <a:solidFill>
                  <a:srgbClr val="002060"/>
                </a:solidFill>
              </a:rPr>
              <a:t>Светофорию</a:t>
            </a:r>
            <a:endParaRPr lang="ru-RU" sz="34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632" y="4005064"/>
            <a:ext cx="4341573" cy="217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ea typeface="Calibri"/>
                <a:cs typeface="Times New Roman"/>
              </a:rPr>
              <a:t>Загорелся красный свет –</a:t>
            </a:r>
            <a:endParaRPr lang="ru-RU" sz="2400" b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943634"/>
                </a:solidFill>
                <a:ea typeface="Calibri"/>
                <a:cs typeface="Times New Roman"/>
              </a:rPr>
              <a:t>Пешеходам </a:t>
            </a:r>
            <a:r>
              <a:rPr lang="ru-RU" sz="2400" b="1" dirty="0">
                <a:solidFill>
                  <a:srgbClr val="943634"/>
                </a:solidFill>
                <a:ea typeface="Calibri"/>
                <a:cs typeface="Times New Roman"/>
              </a:rPr>
              <a:t>хода нет!</a:t>
            </a:r>
            <a:endParaRPr lang="ru-RU" sz="2400" b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FFC000"/>
                </a:solidFill>
                <a:ea typeface="Calibri"/>
                <a:cs typeface="Times New Roman"/>
              </a:rPr>
              <a:t>Желтый </a:t>
            </a:r>
            <a:r>
              <a:rPr lang="ru-RU" sz="2400" b="1" dirty="0">
                <a:solidFill>
                  <a:srgbClr val="FFC000"/>
                </a:solidFill>
                <a:ea typeface="Calibri"/>
                <a:cs typeface="Times New Roman"/>
              </a:rPr>
              <a:t>свет – ты стой и жди,</a:t>
            </a:r>
            <a:endParaRPr lang="ru-RU" sz="2400" b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B050"/>
                </a:solidFill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ea typeface="Calibri"/>
                <a:cs typeface="Times New Roman"/>
              </a:rPr>
              <a:t>А </a:t>
            </a:r>
            <a:r>
              <a:rPr lang="ru-RU" sz="2400" b="1" dirty="0">
                <a:solidFill>
                  <a:srgbClr val="00B050"/>
                </a:solidFill>
                <a:ea typeface="Calibri"/>
                <a:cs typeface="Times New Roman"/>
              </a:rPr>
              <a:t>зеленый свет  – иди!</a:t>
            </a:r>
            <a:endParaRPr lang="ru-RU" sz="2400" b="1" dirty="0">
              <a:ea typeface="Calibri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  <p:sndAc>
          <p:stSnd>
            <p:snd r:embed="rId6" name="camera.wav"/>
          </p:stSnd>
        </p:sndAc>
      </p:transition>
    </mc:Choice>
    <mc:Fallback>
      <p:transition spd="slow">
        <p:fad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082819" y="4222399"/>
            <a:ext cx="3834976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Arial"/>
                <a:ea typeface="Times New Roman"/>
              </a:rPr>
              <a:t>ПЕРЕХОДИТЬ УЛИЦУ МОЖНО ТОЛЬКО НА ЗЕЛЁНЫЙ СИГНАЛ СВЕТОФОРА</a:t>
            </a:r>
            <a:endParaRPr lang="ru-RU" sz="2000" b="1" dirty="0" smtClean="0">
              <a:solidFill>
                <a:srgbClr val="C00000"/>
              </a:solidFill>
              <a:latin typeface="Times New Roman"/>
              <a:ea typeface="Calibri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Администратор\Desktop\ФОТОГРАФИИ,ВИДЕО\занятие пдд ФОТО\DSC076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7781" y="174818"/>
            <a:ext cx="3960440" cy="3611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5786" y="785794"/>
            <a:ext cx="29695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ВСТРЕЧА СО СКАЗОЧНЫМ ГЕРОЕМ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730" y="4327561"/>
            <a:ext cx="4572000" cy="3000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ts val="156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rgbClr val="555555"/>
                </a:solidFill>
                <a:latin typeface="Arial"/>
                <a:ea typeface="Times New Roman"/>
              </a:rPr>
              <a:t>•</a:t>
            </a:r>
            <a:endParaRPr lang="ru-RU" dirty="0">
              <a:effectLst/>
              <a:latin typeface="Times New Roman"/>
              <a:ea typeface="Calibri"/>
            </a:endParaRPr>
          </a:p>
        </p:txBody>
      </p:sp>
      <p:pic>
        <p:nvPicPr>
          <p:cNvPr id="9221" name="Picture 5" descr="C:\Users\Администратор\Desktop\ФОТОГРАФИИ,ВИДЕО\занятие пдд ФОТО\DSC076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684" y="2714621"/>
            <a:ext cx="4258332" cy="3720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  <p:sndAc>
          <p:stSnd>
            <p:snd r:embed="rId6" name="camera.wav"/>
          </p:stSnd>
        </p:sndAc>
      </p:transition>
    </mc:Choice>
    <mc:Fallback>
      <p:transition spd="slow">
        <p:split orient="vert"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РЕБЕНОК УЧИТСЯ ТОМУ, ЧТО ВИДИТ У СЕБЯ В ДОМУ : РОДИТЕЛИ ПРИМЕР ЕМУ»</a:t>
            </a:r>
            <a: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prstClr val="black"/>
                </a:solidFill>
              </a:rPr>
              <a:t/>
            </a:r>
            <a:br>
              <a:rPr lang="ru-RU" sz="1800" b="1" i="1" dirty="0">
                <a:solidFill>
                  <a:prstClr val="black"/>
                </a:solidFill>
              </a:rPr>
            </a:b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Администратор\Desktop\ФОТОГРАФИИ,ВИДЕО\занятие пдд ФОТО\DSC076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729" y="1628800"/>
            <a:ext cx="3960441" cy="29703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0797" y="3093976"/>
            <a:ext cx="4944285" cy="3792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3985" y="5287168"/>
            <a:ext cx="277992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t-RU" sz="2800" b="1" dirty="0" smtClean="0">
                <a:solidFill>
                  <a:srgbClr val="002060"/>
                </a:solidFill>
              </a:rPr>
              <a:t>Экзамен по ПДД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68334" y="2342867"/>
            <a:ext cx="4775666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00B050"/>
                </a:solidFill>
              </a:rPr>
              <a:t>Игра соревнование “Собери знак”</a:t>
            </a:r>
            <a:endParaRPr lang="ru-RU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  <p:sndAc>
          <p:stSnd>
            <p:snd r:embed="rId6" name="camera.wav"/>
          </p:stSnd>
        </p:sndAc>
      </p:transition>
    </mc:Choice>
    <mc:Fallback>
      <p:transition spd="slow">
        <p:fad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311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 Формирование  первоначальных основ безопасности жизнедеятельности у детей дошкольного возраста»</vt:lpstr>
      <vt:lpstr>Слайд 2</vt:lpstr>
      <vt:lpstr>Н.А.Островский </vt:lpstr>
      <vt:lpstr>Предметно-развивающая среда</vt:lpstr>
      <vt:lpstr>Слайд 5</vt:lpstr>
      <vt:lpstr>Слайд 6</vt:lpstr>
      <vt:lpstr>Слайд 7</vt:lpstr>
      <vt:lpstr>Слайд 8</vt:lpstr>
      <vt:lpstr>  «РЕБЕНОК УЧИТСЯ ТОМУ, ЧТО ВИДИТ У СЕБЯ В ДОМУ : РОДИТЕЛИ ПРИМЕР ЕМУ»  </vt:lpstr>
      <vt:lpstr>Слайд 10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Формирование  первоначальных основ безопасности</dc:title>
  <dc:creator>Валерий</dc:creator>
  <cp:lastModifiedBy>admin</cp:lastModifiedBy>
  <cp:revision>76</cp:revision>
  <dcterms:created xsi:type="dcterms:W3CDTF">2012-08-23T10:05:02Z</dcterms:created>
  <dcterms:modified xsi:type="dcterms:W3CDTF">2015-06-22T04:50:45Z</dcterms:modified>
</cp:coreProperties>
</file>